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7"/>
  </p:notesMasterIdLst>
  <p:sldIdLst>
    <p:sldId id="256" r:id="rId2"/>
    <p:sldId id="297" r:id="rId3"/>
    <p:sldId id="299" r:id="rId4"/>
    <p:sldId id="300" r:id="rId5"/>
    <p:sldId id="301" r:id="rId6"/>
    <p:sldId id="302" r:id="rId7"/>
    <p:sldId id="268" r:id="rId8"/>
    <p:sldId id="303" r:id="rId9"/>
    <p:sldId id="307" r:id="rId10"/>
    <p:sldId id="304" r:id="rId11"/>
    <p:sldId id="308" r:id="rId12"/>
    <p:sldId id="295" r:id="rId13"/>
    <p:sldId id="305" r:id="rId14"/>
    <p:sldId id="261" r:id="rId15"/>
    <p:sldId id="29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2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19/04/2022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19/04/2022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19/04/2022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19/04/2022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19/04/2022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19/04/2022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19/04/2022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19/04/2022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19/04/2022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19/04/2022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19/04/2022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19/04/2022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19/04/2022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19/04/2022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19/04/2022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19/04/2022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19/04/2022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19/04/2022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19/04/2022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twitter.com/RugidoDePuma/status/916346680022306816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hyperlink" Target="https://www.youtube.com/watch?v=VlHahwHngM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29LRdfCOr4&amp;feature=youtu.be" TargetMode="External"/><Relationship Id="rId2" Type="http://schemas.openxmlformats.org/officeDocument/2006/relationships/hyperlink" Target="https://www.youtube.com/watch?v=z2oo7uyRR7E&amp;feature=youtu.b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hzMkAYJiVFE&amp;feature=youtu.b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2X5Dtt-FKnU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o77vMN9USy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nrc.es/robots.jsp?id=122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972245"/>
            <a:ext cx="8144134" cy="1373070"/>
          </a:xfrm>
        </p:spPr>
        <p:txBody>
          <a:bodyPr/>
          <a:lstStyle/>
          <a:p>
            <a:pPr algn="ctr"/>
            <a:r>
              <a:rPr lang="es-ES" sz="48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  <a:b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</a:br>
            <a:r>
              <a:rPr lang="es-ES" sz="2800" dirty="0">
                <a:solidFill>
                  <a:srgbClr val="FFFF00"/>
                </a:solidFill>
                <a:latin typeface="Robotaur Academy Italic" pitchFamily="2" charset="0"/>
              </a:rPr>
              <a:t>Hardware y programación básicos para un robot de carreras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Firmware básico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r>
              <a:rPr lang="es-ES" dirty="0"/>
              <a:t>Firmware básico:</a:t>
            </a:r>
          </a:p>
          <a:p>
            <a:pPr lvl="1"/>
            <a:r>
              <a:rPr lang="es-ES" dirty="0"/>
              <a:t>Menú/máquina de estados</a:t>
            </a:r>
          </a:p>
          <a:p>
            <a:pPr lvl="2"/>
            <a:r>
              <a:rPr lang="es-ES" dirty="0"/>
              <a:t>Calibración inicial de sensores</a:t>
            </a:r>
          </a:p>
          <a:p>
            <a:pPr lvl="2"/>
            <a:r>
              <a:rPr lang="es-ES" dirty="0" err="1"/>
              <a:t>Start</a:t>
            </a:r>
            <a:r>
              <a:rPr lang="es-ES" dirty="0"/>
              <a:t>/stop</a:t>
            </a:r>
          </a:p>
          <a:p>
            <a:pPr lvl="1"/>
            <a:r>
              <a:rPr lang="es-ES" dirty="0"/>
              <a:t>Algoritmo de seguimiento de línea</a:t>
            </a:r>
          </a:p>
          <a:p>
            <a:pPr lvl="2"/>
            <a:r>
              <a:rPr lang="es-ES" dirty="0"/>
              <a:t>Cálculo de la posición de la línea</a:t>
            </a:r>
          </a:p>
          <a:p>
            <a:pPr lvl="2"/>
            <a:r>
              <a:rPr lang="es-ES" dirty="0"/>
              <a:t>PID</a:t>
            </a:r>
          </a:p>
          <a:p>
            <a:pPr lvl="1"/>
            <a:r>
              <a:rPr lang="es-ES" dirty="0">
                <a:hlinkClick r:id="rId2"/>
              </a:rPr>
              <a:t>Comunicación Bluetooth</a:t>
            </a:r>
            <a:endParaRPr lang="es-ES" dirty="0"/>
          </a:p>
          <a:p>
            <a:pPr lvl="2"/>
            <a:r>
              <a:rPr lang="es-ES" dirty="0"/>
              <a:t>Ajuste de parámetros de PID y velocidad en tiempo real</a:t>
            </a:r>
          </a:p>
          <a:p>
            <a:pPr lvl="2"/>
            <a:r>
              <a:rPr lang="es-ES" dirty="0"/>
              <a:t>Parada de emergencia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5175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: PID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5057870" cy="4236205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Algoritmo que se emplea para </a:t>
            </a:r>
            <a:r>
              <a:rPr lang="es-ES" dirty="0">
                <a:hlinkClick r:id="rId2"/>
              </a:rPr>
              <a:t>contrarrestar los efectos de las perturbaciones</a:t>
            </a:r>
            <a:r>
              <a:rPr lang="es-ES" dirty="0"/>
              <a:t> en un sistema lineal</a:t>
            </a:r>
          </a:p>
          <a:p>
            <a:r>
              <a:rPr lang="es-ES" dirty="0"/>
              <a:t>Compuesto de las siguientes partes:</a:t>
            </a:r>
          </a:p>
          <a:p>
            <a:pPr lvl="1"/>
            <a:r>
              <a:rPr lang="es-ES" dirty="0"/>
              <a:t>Proporcional</a:t>
            </a:r>
          </a:p>
          <a:p>
            <a:pPr lvl="2"/>
            <a:r>
              <a:rPr lang="es-ES" dirty="0"/>
              <a:t>Detecta el error proporcional</a:t>
            </a:r>
          </a:p>
          <a:p>
            <a:pPr lvl="2"/>
            <a:r>
              <a:rPr lang="es-ES" dirty="0"/>
              <a:t>Corrección de posición</a:t>
            </a:r>
          </a:p>
          <a:p>
            <a:pPr lvl="1"/>
            <a:r>
              <a:rPr lang="es-ES" dirty="0"/>
              <a:t>Integral</a:t>
            </a:r>
          </a:p>
          <a:p>
            <a:pPr lvl="2"/>
            <a:r>
              <a:rPr lang="es-ES" dirty="0"/>
              <a:t>Detecta el error acumulado</a:t>
            </a:r>
          </a:p>
          <a:p>
            <a:pPr lvl="2"/>
            <a:r>
              <a:rPr lang="es-ES" dirty="0"/>
              <a:t>Oposición a las perturbaciones</a:t>
            </a:r>
          </a:p>
          <a:p>
            <a:pPr lvl="1"/>
            <a:r>
              <a:rPr lang="es-ES" dirty="0"/>
              <a:t>Derivativo</a:t>
            </a:r>
          </a:p>
          <a:p>
            <a:pPr lvl="2"/>
            <a:r>
              <a:rPr lang="es-ES" dirty="0"/>
              <a:t>Detecta la variación del error proporcional</a:t>
            </a:r>
          </a:p>
          <a:p>
            <a:pPr lvl="2"/>
            <a:r>
              <a:rPr lang="es-ES" dirty="0"/>
              <a:t>Corrección de velocidad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11</a:t>
            </a:fld>
            <a:endParaRPr lang="es-E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36D3E1B-DA85-4C8A-B67A-E253D9A373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19"/>
          <a:stretch/>
        </p:blipFill>
        <p:spPr>
          <a:xfrm>
            <a:off x="5131018" y="4505739"/>
            <a:ext cx="4754760" cy="233900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85FA19B-2473-4CED-B266-E4D5F4CF4F2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339" y="2323620"/>
            <a:ext cx="4015409" cy="27894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7358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: calibración del PID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0" y="2336872"/>
            <a:ext cx="10306993" cy="4156693"/>
          </a:xfrm>
        </p:spPr>
        <p:txBody>
          <a:bodyPr>
            <a:normAutofit/>
          </a:bodyPr>
          <a:lstStyle/>
          <a:p>
            <a:r>
              <a:rPr lang="es-ES" dirty="0"/>
              <a:t>Pasos para calibrar un PID manualmente: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Poner todas las </a:t>
            </a:r>
            <a:r>
              <a:rPr lang="es-ES" dirty="0" err="1"/>
              <a:t>K's</a:t>
            </a:r>
            <a:r>
              <a:rPr lang="es-ES" dirty="0"/>
              <a:t> a cero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Ir aumentando poco a poco </a:t>
            </a:r>
            <a:r>
              <a:rPr lang="es-ES" dirty="0" err="1"/>
              <a:t>Kp</a:t>
            </a:r>
            <a:endParaRPr lang="es-ES" dirty="0"/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Cuando el robot empiece a cabecear, bajar un poco el valor de </a:t>
            </a:r>
            <a:r>
              <a:rPr lang="es-ES" dirty="0" err="1"/>
              <a:t>Kp</a:t>
            </a:r>
            <a:r>
              <a:rPr lang="es-ES" dirty="0"/>
              <a:t> y dejarlo fijo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Realizar los pasos 2 y 3 para calibrar </a:t>
            </a:r>
            <a:r>
              <a:rPr lang="es-ES" dirty="0" err="1"/>
              <a:t>Kd</a:t>
            </a:r>
            <a:endParaRPr lang="es-ES" dirty="0"/>
          </a:p>
          <a:p>
            <a:r>
              <a:rPr lang="es-ES" dirty="0"/>
              <a:t>La respuesta varía si se modifica la velocidad lineal del robot, por lo que habrá que realizar el cálculo de las </a:t>
            </a:r>
            <a:r>
              <a:rPr lang="es-ES" dirty="0" err="1"/>
              <a:t>K’s</a:t>
            </a:r>
            <a:r>
              <a:rPr lang="es-ES" dirty="0"/>
              <a:t> para cada velocidad</a:t>
            </a:r>
          </a:p>
          <a:p>
            <a:r>
              <a:rPr lang="es-ES" dirty="0"/>
              <a:t>Posibles respuestas:</a:t>
            </a:r>
          </a:p>
          <a:p>
            <a:pPr lvl="1"/>
            <a:r>
              <a:rPr lang="es-ES" dirty="0">
                <a:hlinkClick r:id="rId2"/>
              </a:rPr>
              <a:t>Subamortiguado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Sobreamortiguado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Amortiguamiento crítico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2792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líneas futuras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720479" cy="4302466"/>
          </a:xfrm>
        </p:spPr>
        <p:txBody>
          <a:bodyPr>
            <a:normAutofit/>
          </a:bodyPr>
          <a:lstStyle/>
          <a:p>
            <a:r>
              <a:rPr lang="es-ES" dirty="0"/>
              <a:t>Programación de interrupciones de </a:t>
            </a:r>
            <a:r>
              <a:rPr lang="es-ES" dirty="0" err="1"/>
              <a:t>encoders</a:t>
            </a:r>
            <a:r>
              <a:rPr lang="es-ES" dirty="0"/>
              <a:t> para mejorar los cálculos de distancia recorrida y velocidad</a:t>
            </a:r>
          </a:p>
          <a:p>
            <a:r>
              <a:rPr lang="es-ES" dirty="0"/>
              <a:t>Adaptación de la cámara para mejorar la lectura de la línea</a:t>
            </a:r>
          </a:p>
          <a:p>
            <a:r>
              <a:rPr lang="es-ES" dirty="0"/>
              <a:t>Diseño de un morro más corto y con más sensores para posibilitar su empleo en pruebas de rastreadores</a:t>
            </a:r>
          </a:p>
          <a:p>
            <a:r>
              <a:rPr lang="es-ES" dirty="0"/>
              <a:t>Posible adaptación a circuitos que sustituyan la línea por un degradado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13</a:t>
            </a:fld>
            <a:endParaRPr lang="es-ES"/>
          </a:p>
        </p:txBody>
      </p:sp>
      <p:pic>
        <p:nvPicPr>
          <p:cNvPr id="5" name="Imagen 4" descr="Imagen que contiene proyectil&#10;&#10;Descripción generada con confianza alta">
            <a:extLst>
              <a:ext uri="{FF2B5EF4-FFF2-40B4-BE49-F238E27FC236}">
                <a16:creationId xmlns:a16="http://schemas.microsoft.com/office/drawing/2014/main" id="{833952CA-9F32-4F10-BBEA-66F54F6BE0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" r="2403"/>
          <a:stretch/>
        </p:blipFill>
        <p:spPr>
          <a:xfrm>
            <a:off x="6497591" y="3358358"/>
            <a:ext cx="5386015" cy="225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265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865175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Referencias de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 err="1">
                <a:hlinkClick r:id="rId3"/>
              </a:rPr>
              <a:t>Cyclops</a:t>
            </a:r>
            <a:r>
              <a:rPr lang="es-ES" dirty="0">
                <a:hlinkClick r:id="rId3"/>
              </a:rPr>
              <a:t>-Project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48" y="2336873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617835" y="2336873"/>
            <a:ext cx="4454896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dirty="0"/>
              <a:t>Facebook</a:t>
            </a:r>
          </a:p>
          <a:p>
            <a:pPr lvl="1"/>
            <a:r>
              <a:rPr lang="es-ES" dirty="0"/>
              <a:t>@</a:t>
            </a:r>
            <a:r>
              <a:rPr lang="es-ES" dirty="0" err="1"/>
              <a:t>pumaprideteam</a:t>
            </a:r>
            <a:endParaRPr lang="es-ES" dirty="0"/>
          </a:p>
          <a:p>
            <a:r>
              <a:rPr lang="es-ES" dirty="0"/>
              <a:t>Twitter</a:t>
            </a:r>
          </a:p>
          <a:p>
            <a:pPr lvl="1"/>
            <a:r>
              <a:rPr lang="es-ES" dirty="0"/>
              <a:t>Javier </a:t>
            </a:r>
            <a:r>
              <a:rPr lang="es-ES" dirty="0" err="1"/>
              <a:t>Baliñas</a:t>
            </a:r>
            <a:r>
              <a:rPr lang="es-ES" dirty="0"/>
              <a:t>: @</a:t>
            </a:r>
            <a:r>
              <a:rPr lang="es-ES" dirty="0" err="1"/>
              <a:t>supernudo</a:t>
            </a:r>
            <a:endParaRPr lang="es-ES" dirty="0"/>
          </a:p>
          <a:p>
            <a:pPr lvl="1"/>
            <a:r>
              <a:rPr lang="es-ES" dirty="0"/>
              <a:t>Rubén Espino: @</a:t>
            </a:r>
            <a:r>
              <a:rPr lang="es-ES" dirty="0" err="1"/>
              <a:t>RugidoDePuma</a:t>
            </a:r>
            <a:endParaRPr lang="es-ES" dirty="0"/>
          </a:p>
          <a:p>
            <a:pPr lvl="1"/>
            <a:r>
              <a:rPr lang="es-ES" dirty="0"/>
              <a:t>Javier Isabel: @</a:t>
            </a:r>
            <a:r>
              <a:rPr lang="es-ES" dirty="0" err="1"/>
              <a:t>JavierIH</a:t>
            </a:r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16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15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3" name="Imagen 2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7518DC23-EF96-4B7D-8CD1-C250D3097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70" y="2255525"/>
            <a:ext cx="5482860" cy="41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71CBBBB-696A-4D7D-8027-D64C4CF36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251" y="2336873"/>
            <a:ext cx="5521738" cy="414130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713314" cy="3599316"/>
          </a:xfrm>
        </p:spPr>
        <p:txBody>
          <a:bodyPr/>
          <a:lstStyle/>
          <a:p>
            <a:endParaRPr lang="es-ES" dirty="0"/>
          </a:p>
          <a:p>
            <a:r>
              <a:rPr lang="es-ES" dirty="0"/>
              <a:t>Robot </a:t>
            </a:r>
            <a:r>
              <a:rPr lang="es-ES" dirty="0" err="1"/>
              <a:t>siguelíneas</a:t>
            </a:r>
            <a:r>
              <a:rPr lang="es-ES" dirty="0"/>
              <a:t> para competiciones de </a:t>
            </a:r>
            <a:r>
              <a:rPr lang="es-ES" dirty="0">
                <a:hlinkClick r:id="rId3"/>
              </a:rPr>
              <a:t>velocistas</a:t>
            </a:r>
            <a:r>
              <a:rPr lang="es-ES" dirty="0"/>
              <a:t> y </a:t>
            </a:r>
            <a:r>
              <a:rPr lang="es-ES" dirty="0">
                <a:hlinkClick r:id="rId4"/>
              </a:rPr>
              <a:t>carreras</a:t>
            </a:r>
            <a:endParaRPr lang="es-ES" dirty="0"/>
          </a:p>
          <a:p>
            <a:r>
              <a:rPr lang="es-ES" dirty="0"/>
              <a:t>Primeras pruebas con cámara para el seguimiento de líneas</a:t>
            </a:r>
          </a:p>
          <a:p>
            <a:r>
              <a:rPr lang="es-ES" dirty="0"/>
              <a:t>Kit educativo para promocionar la LNRC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489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012F63-353E-40AF-923C-CE39F145D84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5624" y="2295631"/>
            <a:ext cx="1941742" cy="17507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3A1586-E807-4164-884F-4AEA70AAD0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5624" y="4226650"/>
            <a:ext cx="1941742" cy="164476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n 11" descr="Imagen que contiene objeto&#10;&#10;Descripción generada con confianza muy alta">
            <a:extLst>
              <a:ext uri="{FF2B5EF4-FFF2-40B4-BE49-F238E27FC236}">
                <a16:creationId xmlns:a16="http://schemas.microsoft.com/office/drawing/2014/main" id="{63CEB1AB-0657-4298-9D95-EDABF33D9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659" y="2603259"/>
            <a:ext cx="1651673" cy="1135525"/>
          </a:xfrm>
          <a:prstGeom prst="rect">
            <a:avLst/>
          </a:prstGeom>
        </p:spPr>
      </p:pic>
      <p:pic>
        <p:nvPicPr>
          <p:cNvPr id="6" name="Imagen 5" descr="Imagen que contiene imágenes prediseñadas&#10;&#10;Descripción generada con confianza muy alta">
            <a:extLst>
              <a:ext uri="{FF2B5EF4-FFF2-40B4-BE49-F238E27FC236}">
                <a16:creationId xmlns:a16="http://schemas.microsoft.com/office/drawing/2014/main" id="{F874861C-9EE4-4519-A24C-A4A7A9899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659" y="4660888"/>
            <a:ext cx="1651673" cy="77628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927CBB4-8AA7-41AB-A503-1CEED6625D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8848" y="2295631"/>
            <a:ext cx="1941742" cy="17507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DEAC9D8-1A81-4D07-996D-F0454A1AD2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8848" y="4226650"/>
            <a:ext cx="1941742" cy="164476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3AEE04A-8193-4A10-8A07-208FD6524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883" y="2761162"/>
            <a:ext cx="1651673" cy="81971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E288315-5ACE-4750-8C18-1777C6E7F25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24607" r="6262" b="23020"/>
          <a:stretch/>
        </p:blipFill>
        <p:spPr>
          <a:xfrm>
            <a:off x="6543883" y="4840875"/>
            <a:ext cx="1651673" cy="41631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Características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215653" cy="4116936"/>
          </a:xfrm>
        </p:spPr>
        <p:txBody>
          <a:bodyPr>
            <a:normAutofit lnSpcReduction="10000"/>
          </a:bodyPr>
          <a:lstStyle/>
          <a:p>
            <a:r>
              <a:rPr lang="es-ES" sz="1900" i="1" dirty="0"/>
              <a:t>Open </a:t>
            </a:r>
            <a:r>
              <a:rPr lang="es-ES" sz="1900" i="1" dirty="0" err="1"/>
              <a:t>Source</a:t>
            </a:r>
            <a:r>
              <a:rPr lang="es-ES" sz="1900" i="1" dirty="0"/>
              <a:t> Hardware</a:t>
            </a:r>
          </a:p>
          <a:p>
            <a:pPr lvl="1"/>
            <a:r>
              <a:rPr lang="es-ES" sz="1700" dirty="0"/>
              <a:t>Arduino</a:t>
            </a:r>
          </a:p>
          <a:p>
            <a:pPr lvl="1"/>
            <a:r>
              <a:rPr lang="es-ES" sz="1700" dirty="0" err="1"/>
              <a:t>Kicad</a:t>
            </a:r>
            <a:endParaRPr lang="es-ES" sz="1700" dirty="0"/>
          </a:p>
          <a:p>
            <a:pPr lvl="1"/>
            <a:r>
              <a:rPr lang="es-ES" sz="1700" dirty="0" err="1"/>
              <a:t>FreeCAD</a:t>
            </a:r>
            <a:endParaRPr lang="es-ES" sz="1700" dirty="0"/>
          </a:p>
          <a:p>
            <a:r>
              <a:rPr lang="es-ES" sz="1900" dirty="0"/>
              <a:t>Basado en </a:t>
            </a:r>
            <a:r>
              <a:rPr lang="es-ES" sz="1900" dirty="0">
                <a:hlinkClick r:id="rId6"/>
              </a:rPr>
              <a:t>Pumatrón</a:t>
            </a:r>
            <a:r>
              <a:rPr lang="es-ES" sz="1900" dirty="0"/>
              <a:t>, tanto en hardware como en firmware</a:t>
            </a:r>
          </a:p>
          <a:p>
            <a:pPr lvl="1"/>
            <a:r>
              <a:rPr lang="es-ES" sz="1700" dirty="0"/>
              <a:t>Simplificación del hardware</a:t>
            </a:r>
          </a:p>
          <a:p>
            <a:pPr lvl="1"/>
            <a:r>
              <a:rPr lang="es-ES" sz="1700" dirty="0"/>
              <a:t>Algoritmo PID y máquina de estados similares</a:t>
            </a:r>
          </a:p>
          <a:p>
            <a:r>
              <a:rPr lang="es-ES" sz="1900" dirty="0"/>
              <a:t>Sencillez y robustez</a:t>
            </a:r>
          </a:p>
          <a:p>
            <a:r>
              <a:rPr lang="es-ES" sz="1900" dirty="0"/>
              <a:t>Base de partida para iniciarse en las competiciones</a:t>
            </a:r>
          </a:p>
          <a:p>
            <a:r>
              <a:rPr lang="es-ES" sz="1900" dirty="0"/>
              <a:t>Precio asequible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895982-29E9-417D-9AEB-C87FCF96C96D}" type="slidenum">
              <a:rPr lang="es-ES" smtClean="0"/>
              <a:pPr>
                <a:spcAft>
                  <a:spcPts val="600"/>
                </a:spcAft>
              </a:pPr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820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Composición del kit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2"/>
            <a:ext cx="5693974" cy="4028556"/>
          </a:xfrm>
        </p:spPr>
        <p:txBody>
          <a:bodyPr>
            <a:normAutofit/>
          </a:bodyPr>
          <a:lstStyle/>
          <a:p>
            <a:r>
              <a:rPr lang="es-ES" dirty="0"/>
              <a:t>Partes del kit:</a:t>
            </a:r>
          </a:p>
          <a:p>
            <a:pPr lvl="1"/>
            <a:r>
              <a:rPr lang="es-ES" dirty="0">
                <a:solidFill>
                  <a:schemeClr val="accent5"/>
                </a:solidFill>
              </a:rPr>
              <a:t>Kit básico de velocista</a:t>
            </a:r>
          </a:p>
          <a:p>
            <a:pPr lvl="1"/>
            <a:r>
              <a:rPr lang="es-ES" dirty="0"/>
              <a:t>Extra de </a:t>
            </a:r>
            <a:r>
              <a:rPr lang="es-ES" dirty="0">
                <a:solidFill>
                  <a:schemeClr val="accent5"/>
                </a:solidFill>
              </a:rPr>
              <a:t>sensores de distancia</a:t>
            </a:r>
            <a:r>
              <a:rPr lang="es-ES" dirty="0"/>
              <a:t> para carreras</a:t>
            </a:r>
          </a:p>
          <a:p>
            <a:pPr lvl="1"/>
            <a:r>
              <a:rPr lang="es-ES" dirty="0"/>
              <a:t>Extra de </a:t>
            </a:r>
            <a:r>
              <a:rPr lang="es-ES" dirty="0">
                <a:solidFill>
                  <a:schemeClr val="accent5"/>
                </a:solidFill>
              </a:rPr>
              <a:t>bluetooth</a:t>
            </a:r>
            <a:r>
              <a:rPr lang="es-ES" dirty="0"/>
              <a:t> para comunicación inalámbrica</a:t>
            </a:r>
          </a:p>
          <a:p>
            <a:pPr lvl="1"/>
            <a:r>
              <a:rPr lang="es-ES" dirty="0"/>
              <a:t>Extra de </a:t>
            </a:r>
            <a:r>
              <a:rPr lang="es-ES" dirty="0">
                <a:solidFill>
                  <a:schemeClr val="accent5"/>
                </a:solidFill>
              </a:rPr>
              <a:t>cámara</a:t>
            </a:r>
            <a:r>
              <a:rPr lang="es-ES" dirty="0"/>
              <a:t> para seguimiento de línea experimental a distancia</a:t>
            </a:r>
          </a:p>
          <a:p>
            <a:r>
              <a:rPr lang="es-ES" dirty="0"/>
              <a:t>Adaptabilidad del kit:</a:t>
            </a:r>
          </a:p>
          <a:p>
            <a:pPr lvl="1"/>
            <a:r>
              <a:rPr lang="es-ES" dirty="0"/>
              <a:t>Morro intercambiable para adaptar el robot a diferentes pruebas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  <p:pic>
        <p:nvPicPr>
          <p:cNvPr id="6" name="Imagen 5" descr="Imagen que contiene interior&#10;&#10;Descripción generada con confianza muy alta">
            <a:extLst>
              <a:ext uri="{FF2B5EF4-FFF2-40B4-BE49-F238E27FC236}">
                <a16:creationId xmlns:a16="http://schemas.microsoft.com/office/drawing/2014/main" id="{F3627ED5-74CC-4672-97C6-467FB213AA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8" t="7238" r="5941" b="4301"/>
          <a:stretch/>
        </p:blipFill>
        <p:spPr>
          <a:xfrm>
            <a:off x="6654214" y="2669158"/>
            <a:ext cx="4857464" cy="356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84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500" dirty="0">
                <a:solidFill>
                  <a:srgbClr val="FFFF00"/>
                </a:solidFill>
                <a:latin typeface="Robotaur Academy Italic" pitchFamily="2" charset="0"/>
              </a:rPr>
              <a:t>Cyclops: kit básico velocista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20086" cy="4168858"/>
          </a:xfrm>
        </p:spPr>
        <p:txBody>
          <a:bodyPr>
            <a:normAutofit/>
          </a:bodyPr>
          <a:lstStyle/>
          <a:p>
            <a:r>
              <a:rPr lang="es-ES" dirty="0"/>
              <a:t>Kit básico de velocista:</a:t>
            </a:r>
          </a:p>
          <a:p>
            <a:pPr lvl="1"/>
            <a:r>
              <a:rPr lang="es-ES" dirty="0"/>
              <a:t>Chasis </a:t>
            </a:r>
            <a:r>
              <a:rPr lang="es-ES" dirty="0" err="1"/>
              <a:t>autosoportado</a:t>
            </a:r>
            <a:endParaRPr lang="es-ES" dirty="0"/>
          </a:p>
          <a:p>
            <a:pPr lvl="1"/>
            <a:r>
              <a:rPr lang="es-ES" dirty="0"/>
              <a:t>Batería </a:t>
            </a:r>
            <a:r>
              <a:rPr lang="es-ES" dirty="0" err="1"/>
              <a:t>Lipo</a:t>
            </a:r>
            <a:r>
              <a:rPr lang="es-ES" dirty="0"/>
              <a:t> 2S</a:t>
            </a:r>
          </a:p>
          <a:p>
            <a:pPr lvl="1"/>
            <a:r>
              <a:rPr lang="es-ES" dirty="0"/>
              <a:t>Arduino nano</a:t>
            </a:r>
          </a:p>
          <a:p>
            <a:pPr lvl="1"/>
            <a:r>
              <a:rPr lang="es-ES" dirty="0"/>
              <a:t>Pulsadores de selección de menú</a:t>
            </a:r>
          </a:p>
          <a:p>
            <a:pPr lvl="1"/>
            <a:r>
              <a:rPr lang="es-ES" dirty="0"/>
              <a:t>Leds indicadores</a:t>
            </a:r>
          </a:p>
          <a:p>
            <a:pPr lvl="1"/>
            <a:r>
              <a:rPr lang="es-ES" dirty="0"/>
              <a:t>6 sensores CNY70 con salida analógica</a:t>
            </a:r>
          </a:p>
          <a:p>
            <a:pPr lvl="1"/>
            <a:r>
              <a:rPr lang="es-ES" dirty="0"/>
              <a:t>Micromotores 10:1 HP con </a:t>
            </a:r>
            <a:r>
              <a:rPr lang="es-ES" dirty="0" err="1"/>
              <a:t>encoders</a:t>
            </a:r>
            <a:r>
              <a:rPr lang="es-ES" dirty="0"/>
              <a:t> magnéticos en cuadratura</a:t>
            </a:r>
          </a:p>
          <a:p>
            <a:pPr lvl="1"/>
            <a:r>
              <a:rPr lang="es-ES" dirty="0"/>
              <a:t>Driver de motores TB6612FNG</a:t>
            </a:r>
          </a:p>
          <a:p>
            <a:pPr lvl="1"/>
            <a:r>
              <a:rPr lang="es-ES" dirty="0"/>
              <a:t>Ruedas de goma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FBD8746-0DCF-4F54-9215-AE90651A63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1" t="3278" r="8306" b="4044"/>
          <a:stretch/>
        </p:blipFill>
        <p:spPr>
          <a:xfrm>
            <a:off x="7147683" y="2505456"/>
            <a:ext cx="4601012" cy="359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2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Sensores de distancia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110222" cy="3873564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Extra para carreras:</a:t>
            </a:r>
          </a:p>
          <a:p>
            <a:pPr lvl="1"/>
            <a:r>
              <a:rPr lang="es-ES" dirty="0"/>
              <a:t>Sensor de distancia GP2Y0A21 analógico de 80 cm, para detección frontal de oponentes</a:t>
            </a:r>
          </a:p>
          <a:p>
            <a:pPr lvl="1"/>
            <a:r>
              <a:rPr lang="es-ES" dirty="0"/>
              <a:t>Sensores de distancia GP2Y0A41 analógico de 35 cm, para detección lateral de oponentes</a:t>
            </a:r>
          </a:p>
          <a:p>
            <a:pPr lvl="1"/>
            <a:r>
              <a:rPr lang="es-ES" dirty="0"/>
              <a:t>Pantalla blanca trasera, obligatoria por normativa para mejorar la visibilidad de los robots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778B0A8-015C-469C-A97D-02F17A875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770" y="2594060"/>
            <a:ext cx="4821836" cy="361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2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Bluetooth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80321" y="2336873"/>
            <a:ext cx="5587957" cy="3810709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Extra de Bluetooth HC-05:</a:t>
            </a:r>
          </a:p>
          <a:p>
            <a:pPr lvl="1"/>
            <a:r>
              <a:rPr lang="es-ES" dirty="0"/>
              <a:t>Configurable mediante comandos AT</a:t>
            </a:r>
          </a:p>
          <a:p>
            <a:pPr lvl="1"/>
            <a:r>
              <a:rPr lang="es-ES" dirty="0"/>
              <a:t>Conectado por UART</a:t>
            </a:r>
          </a:p>
          <a:p>
            <a:pPr lvl="1"/>
            <a:r>
              <a:rPr lang="es-ES" dirty="0"/>
              <a:t>Posibilidad de realizar telemetría en tiempo real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1" r="26022"/>
          <a:stretch/>
        </p:blipFill>
        <p:spPr>
          <a:xfrm>
            <a:off x="2488803" y="4394642"/>
            <a:ext cx="1678898" cy="211507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9C2C179-A08F-49A8-8B1E-ACD3B779D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819" y="2521265"/>
            <a:ext cx="4995671" cy="374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027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sz="3200">
                <a:solidFill>
                  <a:srgbClr val="FFFF00"/>
                </a:solidFill>
                <a:latin typeface="Robotaur Academy Italic" pitchFamily="2" charset="0"/>
              </a:rPr>
              <a:t>Cyclops: Cámara</a:t>
            </a:r>
            <a:endParaRPr lang="es-ES" sz="3200" dirty="0">
              <a:solidFill>
                <a:srgbClr val="FFFF00"/>
              </a:solidFill>
              <a:latin typeface="Robotaur Academy Italic" pitchFamily="2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660517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Extra de cámara:</a:t>
            </a:r>
          </a:p>
          <a:p>
            <a:pPr lvl="1"/>
            <a:r>
              <a:rPr lang="es-ES" dirty="0"/>
              <a:t>Cámara TSL1401, con lectura de 1x128 píxeles y apertura de 120 grados</a:t>
            </a:r>
          </a:p>
          <a:p>
            <a:r>
              <a:rPr lang="es-ES" dirty="0"/>
              <a:t>En desarrollo. Es algo experimental para seguir la línea</a:t>
            </a:r>
          </a:p>
          <a:p>
            <a:r>
              <a:rPr lang="es-ES" dirty="0"/>
              <a:t>Principal inconveniente: comportamiento variable en función de la luminosidad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/>
          </a:p>
        </p:txBody>
      </p:sp>
      <p:pic>
        <p:nvPicPr>
          <p:cNvPr id="7" name="Imagen 6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6A14F8F7-1554-4E56-B04B-FE7EB92FF2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7" r="4088" b="54099"/>
          <a:stretch/>
        </p:blipFill>
        <p:spPr>
          <a:xfrm>
            <a:off x="6673916" y="2682485"/>
            <a:ext cx="4837762" cy="314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382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4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3400" dirty="0">
                <a:solidFill>
                  <a:srgbClr val="FFFF00"/>
                </a:solidFill>
                <a:latin typeface="Robotaur Academy Italic" pitchFamily="2" charset="0"/>
              </a:rPr>
              <a:t>: diagrama de bloques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072242" cy="3599316"/>
          </a:xfrm>
        </p:spPr>
        <p:txBody>
          <a:bodyPr/>
          <a:lstStyle/>
          <a:p>
            <a:r>
              <a:rPr lang="es-ES" dirty="0"/>
              <a:t>Falta de recursos del ATMEGA 328 de la Arduino Nano</a:t>
            </a:r>
          </a:p>
          <a:p>
            <a:pPr lvl="1"/>
            <a:r>
              <a:rPr lang="es-ES" dirty="0"/>
              <a:t>Necesidad de habilitar más pines con expansor I2C y multiplexor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5184C817-432C-42BB-978D-C59313EA5BE3}"/>
              </a:ext>
            </a:extLst>
          </p:cNvPr>
          <p:cNvSpPr/>
          <p:nvPr/>
        </p:nvSpPr>
        <p:spPr>
          <a:xfrm>
            <a:off x="4908110" y="3896610"/>
            <a:ext cx="1974574" cy="120594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084E54E-9866-40FD-9DB1-44527744E470}"/>
              </a:ext>
            </a:extLst>
          </p:cNvPr>
          <p:cNvSpPr/>
          <p:nvPr/>
        </p:nvSpPr>
        <p:spPr>
          <a:xfrm>
            <a:off x="10012857" y="3783357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664358D9-F421-4549-AC20-A5DF1EBFE8D6}"/>
              </a:ext>
            </a:extLst>
          </p:cNvPr>
          <p:cNvSpPr/>
          <p:nvPr/>
        </p:nvSpPr>
        <p:spPr>
          <a:xfrm>
            <a:off x="10034555" y="4644356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C878BC60-A5E6-4C13-B441-E5E627353939}"/>
              </a:ext>
            </a:extLst>
          </p:cNvPr>
          <p:cNvSpPr/>
          <p:nvPr/>
        </p:nvSpPr>
        <p:spPr>
          <a:xfrm>
            <a:off x="427477" y="4180928"/>
            <a:ext cx="1546283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7576FB7-B4B7-4120-B5B6-A8820F613343}"/>
              </a:ext>
            </a:extLst>
          </p:cNvPr>
          <p:cNvSpPr txBox="1"/>
          <p:nvPr/>
        </p:nvSpPr>
        <p:spPr>
          <a:xfrm>
            <a:off x="4908110" y="4049875"/>
            <a:ext cx="1974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Microcontrolador</a:t>
            </a:r>
          </a:p>
          <a:p>
            <a:pPr algn="ctr"/>
            <a:r>
              <a:rPr lang="es-ES" dirty="0">
                <a:solidFill>
                  <a:schemeClr val="bg1"/>
                </a:solidFill>
              </a:rPr>
              <a:t>ATMEGA 328</a:t>
            </a:r>
          </a:p>
          <a:p>
            <a:pPr algn="ctr"/>
            <a:r>
              <a:rPr lang="es-ES" dirty="0">
                <a:solidFill>
                  <a:schemeClr val="bg1"/>
                </a:solidFill>
              </a:rPr>
              <a:t>Arduino Nano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BD8FFDF3-0E17-47AC-9A3E-C8FA6DBD7535}"/>
              </a:ext>
            </a:extLst>
          </p:cNvPr>
          <p:cNvSpPr/>
          <p:nvPr/>
        </p:nvSpPr>
        <p:spPr>
          <a:xfrm>
            <a:off x="2555850" y="3896610"/>
            <a:ext cx="1669774" cy="120594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8AB64441-1EEE-49A3-9A88-7C125CCA50FD}"/>
              </a:ext>
            </a:extLst>
          </p:cNvPr>
          <p:cNvSpPr/>
          <p:nvPr/>
        </p:nvSpPr>
        <p:spPr>
          <a:xfrm>
            <a:off x="7565170" y="3896138"/>
            <a:ext cx="1669774" cy="120594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1A7A7C2-C838-44A7-9DA1-94D44CA489A8}"/>
              </a:ext>
            </a:extLst>
          </p:cNvPr>
          <p:cNvSpPr txBox="1"/>
          <p:nvPr/>
        </p:nvSpPr>
        <p:spPr>
          <a:xfrm>
            <a:off x="2721771" y="4314918"/>
            <a:ext cx="1336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Multiplexor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17C0019-515E-46DA-992F-6B325D0C8829}"/>
              </a:ext>
            </a:extLst>
          </p:cNvPr>
          <p:cNvSpPr txBox="1"/>
          <p:nvPr/>
        </p:nvSpPr>
        <p:spPr>
          <a:xfrm>
            <a:off x="7642759" y="4321269"/>
            <a:ext cx="1531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Expansor I2C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7D8495-2782-49AE-A8C0-02E2CE209687}"/>
              </a:ext>
            </a:extLst>
          </p:cNvPr>
          <p:cNvSpPr txBox="1"/>
          <p:nvPr/>
        </p:nvSpPr>
        <p:spPr>
          <a:xfrm>
            <a:off x="604648" y="4163035"/>
            <a:ext cx="1195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Sensores de línea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4F5C2FFF-1C72-4678-9733-AB7A36A94FFB}"/>
              </a:ext>
            </a:extLst>
          </p:cNvPr>
          <p:cNvSpPr txBox="1"/>
          <p:nvPr/>
        </p:nvSpPr>
        <p:spPr>
          <a:xfrm>
            <a:off x="10224309" y="3896610"/>
            <a:ext cx="1290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Pulsadores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64252D1-CAC1-402C-B50D-455F7FBB9185}"/>
              </a:ext>
            </a:extLst>
          </p:cNvPr>
          <p:cNvSpPr txBox="1"/>
          <p:nvPr/>
        </p:nvSpPr>
        <p:spPr>
          <a:xfrm>
            <a:off x="10332319" y="4737503"/>
            <a:ext cx="1074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Leds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08F353A9-3F49-433A-894A-9C8B72E0C1EA}"/>
              </a:ext>
            </a:extLst>
          </p:cNvPr>
          <p:cNvSpPr/>
          <p:nvPr/>
        </p:nvSpPr>
        <p:spPr>
          <a:xfrm>
            <a:off x="8214530" y="5792093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0D6F9C44-A44A-40BB-9846-BC33E280E97E}"/>
              </a:ext>
            </a:extLst>
          </p:cNvPr>
          <p:cNvSpPr txBox="1"/>
          <p:nvPr/>
        </p:nvSpPr>
        <p:spPr>
          <a:xfrm>
            <a:off x="8421747" y="5792565"/>
            <a:ext cx="125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Driver motores</a:t>
            </a:r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D693EFB7-F498-469B-B12B-22AF4BAD6DFC}"/>
              </a:ext>
            </a:extLst>
          </p:cNvPr>
          <p:cNvSpPr/>
          <p:nvPr/>
        </p:nvSpPr>
        <p:spPr>
          <a:xfrm>
            <a:off x="6098779" y="5781395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98B7E7D5-DC81-44BE-BDD1-F7E76C3A1BE1}"/>
              </a:ext>
            </a:extLst>
          </p:cNvPr>
          <p:cNvSpPr txBox="1"/>
          <p:nvPr/>
        </p:nvSpPr>
        <p:spPr>
          <a:xfrm>
            <a:off x="6202387" y="5781867"/>
            <a:ext cx="1462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Sensores de distancia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70A6C9B5-974A-4174-B60A-F7B2D829F5C7}"/>
              </a:ext>
            </a:extLst>
          </p:cNvPr>
          <p:cNvSpPr/>
          <p:nvPr/>
        </p:nvSpPr>
        <p:spPr>
          <a:xfrm>
            <a:off x="3983027" y="5781395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85A487E-6767-43D7-9FFE-F0D4D836188D}"/>
              </a:ext>
            </a:extLst>
          </p:cNvPr>
          <p:cNvSpPr txBox="1"/>
          <p:nvPr/>
        </p:nvSpPr>
        <p:spPr>
          <a:xfrm>
            <a:off x="4206015" y="5906275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Bluetooth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98C44FD0-8386-43D0-9981-353EF2F3570A}"/>
              </a:ext>
            </a:extLst>
          </p:cNvPr>
          <p:cNvSpPr/>
          <p:nvPr/>
        </p:nvSpPr>
        <p:spPr>
          <a:xfrm>
            <a:off x="1883047" y="5781395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0B7CFE61-A184-4C2A-B8DC-CD2B111BB475}"/>
              </a:ext>
            </a:extLst>
          </p:cNvPr>
          <p:cNvSpPr txBox="1"/>
          <p:nvPr/>
        </p:nvSpPr>
        <p:spPr>
          <a:xfrm>
            <a:off x="2090264" y="5781867"/>
            <a:ext cx="125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Lectura de batería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7E266C2D-6B3A-4491-8B4D-42B876194598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1973760" y="4498981"/>
            <a:ext cx="582090" cy="6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2EC9F9FE-9F8F-4AE0-89B0-93306A8DE2FC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 flipV="1">
            <a:off x="6882684" y="4499112"/>
            <a:ext cx="682486" cy="124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80490ADB-C459-44BD-A081-682BC5B6C3FD}"/>
              </a:ext>
            </a:extLst>
          </p:cNvPr>
          <p:cNvCxnSpPr>
            <a:cxnSpLocks/>
          </p:cNvCxnSpPr>
          <p:nvPr/>
        </p:nvCxnSpPr>
        <p:spPr>
          <a:xfrm flipH="1">
            <a:off x="4224690" y="4265942"/>
            <a:ext cx="6834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DA1222E0-210B-4F32-B9CA-7ACE7B280E92}"/>
              </a:ext>
            </a:extLst>
          </p:cNvPr>
          <p:cNvCxnSpPr>
            <a:cxnSpLocks/>
          </p:cNvCxnSpPr>
          <p:nvPr/>
        </p:nvCxnSpPr>
        <p:spPr>
          <a:xfrm flipV="1">
            <a:off x="4224690" y="4733225"/>
            <a:ext cx="683420" cy="4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21A9BA0F-8920-4CD6-B9D8-5126018CFFE4}"/>
              </a:ext>
            </a:extLst>
          </p:cNvPr>
          <p:cNvSpPr txBox="1"/>
          <p:nvPr/>
        </p:nvSpPr>
        <p:spPr>
          <a:xfrm>
            <a:off x="4320208" y="3922642"/>
            <a:ext cx="548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E4A74C32-D836-4B22-BB02-4B1CB0E41286}"/>
              </a:ext>
            </a:extLst>
          </p:cNvPr>
          <p:cNvSpPr txBox="1"/>
          <p:nvPr/>
        </p:nvSpPr>
        <p:spPr>
          <a:xfrm>
            <a:off x="4249669" y="4393100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782B9DB9-9F60-44DF-BD57-9C97961C042C}"/>
              </a:ext>
            </a:extLst>
          </p:cNvPr>
          <p:cNvSpPr txBox="1"/>
          <p:nvPr/>
        </p:nvSpPr>
        <p:spPr>
          <a:xfrm>
            <a:off x="6933665" y="413653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I2C</a:t>
            </a:r>
          </a:p>
        </p:txBody>
      </p:sp>
      <p:cxnSp>
        <p:nvCxnSpPr>
          <p:cNvPr id="54" name="Conector: angular 53">
            <a:extLst>
              <a:ext uri="{FF2B5EF4-FFF2-40B4-BE49-F238E27FC236}">
                <a16:creationId xmlns:a16="http://schemas.microsoft.com/office/drawing/2014/main" id="{9303917D-1349-4241-92F4-42AEF4EE906A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9234944" y="4690601"/>
            <a:ext cx="799611" cy="2718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: angular 61">
            <a:extLst>
              <a:ext uri="{FF2B5EF4-FFF2-40B4-BE49-F238E27FC236}">
                <a16:creationId xmlns:a16="http://schemas.microsoft.com/office/drawing/2014/main" id="{3FB25000-4D2E-4EB0-B489-7B5FB80680AD}"/>
              </a:ext>
            </a:extLst>
          </p:cNvPr>
          <p:cNvCxnSpPr>
            <a:cxnSpLocks/>
            <a:stCxn id="10" idx="1"/>
          </p:cNvCxnSpPr>
          <p:nvPr/>
        </p:nvCxnSpPr>
        <p:spPr>
          <a:xfrm rot="10800000" flipV="1">
            <a:off x="9212791" y="4101409"/>
            <a:ext cx="800067" cy="2711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AD7A128D-A812-462B-A74C-90135A83A6E0}"/>
              </a:ext>
            </a:extLst>
          </p:cNvPr>
          <p:cNvCxnSpPr>
            <a:cxnSpLocks/>
            <a:stCxn id="29" idx="0"/>
          </p:cNvCxnSpPr>
          <p:nvPr/>
        </p:nvCxnSpPr>
        <p:spPr>
          <a:xfrm flipV="1">
            <a:off x="2717934" y="5061612"/>
            <a:ext cx="2262554" cy="720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A2345B5-07F2-4EE3-8D7D-67A65A8DC23E}"/>
              </a:ext>
            </a:extLst>
          </p:cNvPr>
          <p:cNvSpPr txBox="1"/>
          <p:nvPr/>
        </p:nvSpPr>
        <p:spPr>
          <a:xfrm rot="20503942">
            <a:off x="3016090" y="5263242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cxnSp>
        <p:nvCxnSpPr>
          <p:cNvPr id="91" name="Conector recto de flecha 90">
            <a:extLst>
              <a:ext uri="{FF2B5EF4-FFF2-40B4-BE49-F238E27FC236}">
                <a16:creationId xmlns:a16="http://schemas.microsoft.com/office/drawing/2014/main" id="{6268CAE4-70A9-4061-9373-2DF7671F3C31}"/>
              </a:ext>
            </a:extLst>
          </p:cNvPr>
          <p:cNvCxnSpPr>
            <a:cxnSpLocks/>
            <a:endCxn id="26" idx="0"/>
          </p:cNvCxnSpPr>
          <p:nvPr/>
        </p:nvCxnSpPr>
        <p:spPr>
          <a:xfrm flipH="1">
            <a:off x="4817914" y="5118185"/>
            <a:ext cx="800127" cy="6632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uadroTexto 93">
            <a:extLst>
              <a:ext uri="{FF2B5EF4-FFF2-40B4-BE49-F238E27FC236}">
                <a16:creationId xmlns:a16="http://schemas.microsoft.com/office/drawing/2014/main" id="{FCA17D5A-F21E-454B-9677-C987BB0B09C7}"/>
              </a:ext>
            </a:extLst>
          </p:cNvPr>
          <p:cNvSpPr txBox="1"/>
          <p:nvPr/>
        </p:nvSpPr>
        <p:spPr>
          <a:xfrm rot="19224902">
            <a:off x="5039572" y="5304978"/>
            <a:ext cx="78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UART</a:t>
            </a:r>
          </a:p>
        </p:txBody>
      </p: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9259C5BE-86D6-41E9-8BCC-340C940DC61F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6121961" y="5134284"/>
            <a:ext cx="811705" cy="647583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BC115F91-7047-4ECC-9F1E-63589C21F92D}"/>
              </a:ext>
            </a:extLst>
          </p:cNvPr>
          <p:cNvSpPr txBox="1"/>
          <p:nvPr/>
        </p:nvSpPr>
        <p:spPr>
          <a:xfrm rot="2314129">
            <a:off x="6009887" y="528962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C1B50737-D2A3-41B5-BEFF-7F7C3F263106}"/>
              </a:ext>
            </a:extLst>
          </p:cNvPr>
          <p:cNvSpPr txBox="1"/>
          <p:nvPr/>
        </p:nvSpPr>
        <p:spPr>
          <a:xfrm>
            <a:off x="9317551" y="371682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A076C198-3A49-4FC4-BB88-0D7DA3432E4A}"/>
              </a:ext>
            </a:extLst>
          </p:cNvPr>
          <p:cNvSpPr txBox="1"/>
          <p:nvPr/>
        </p:nvSpPr>
        <p:spPr>
          <a:xfrm>
            <a:off x="9297552" y="4951986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DB781D0E-618B-4CCC-A416-55394B1FA1BE}"/>
              </a:ext>
            </a:extLst>
          </p:cNvPr>
          <p:cNvSpPr txBox="1"/>
          <p:nvPr/>
        </p:nvSpPr>
        <p:spPr>
          <a:xfrm>
            <a:off x="1957183" y="4123671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AN</a:t>
            </a:r>
          </a:p>
        </p:txBody>
      </p:sp>
      <p:cxnSp>
        <p:nvCxnSpPr>
          <p:cNvPr id="108" name="Conector recto de flecha 107">
            <a:extLst>
              <a:ext uri="{FF2B5EF4-FFF2-40B4-BE49-F238E27FC236}">
                <a16:creationId xmlns:a16="http://schemas.microsoft.com/office/drawing/2014/main" id="{35DCC8CF-160F-4FD8-92E4-4C5A593A09E5}"/>
              </a:ext>
            </a:extLst>
          </p:cNvPr>
          <p:cNvCxnSpPr>
            <a:cxnSpLocks/>
          </p:cNvCxnSpPr>
          <p:nvPr/>
        </p:nvCxnSpPr>
        <p:spPr>
          <a:xfrm>
            <a:off x="6755740" y="5070209"/>
            <a:ext cx="1490530" cy="74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C416C900-A54C-4C9F-A018-55EA55FF7E15}"/>
              </a:ext>
            </a:extLst>
          </p:cNvPr>
          <p:cNvSpPr txBox="1"/>
          <p:nvPr/>
        </p:nvSpPr>
        <p:spPr>
          <a:xfrm rot="1587132">
            <a:off x="7149555" y="5095795"/>
            <a:ext cx="71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PWM</a:t>
            </a:r>
          </a:p>
        </p:txBody>
      </p:sp>
      <p:cxnSp>
        <p:nvCxnSpPr>
          <p:cNvPr id="117" name="Conector recto de flecha 116">
            <a:extLst>
              <a:ext uri="{FF2B5EF4-FFF2-40B4-BE49-F238E27FC236}">
                <a16:creationId xmlns:a16="http://schemas.microsoft.com/office/drawing/2014/main" id="{373D9F61-C0B5-4DB4-9D83-C01FAC2DA2A8}"/>
              </a:ext>
            </a:extLst>
          </p:cNvPr>
          <p:cNvCxnSpPr>
            <a:cxnSpLocks/>
            <a:stCxn id="16" idx="2"/>
            <a:endCxn id="23" idx="0"/>
          </p:cNvCxnSpPr>
          <p:nvPr/>
        </p:nvCxnSpPr>
        <p:spPr>
          <a:xfrm>
            <a:off x="8400057" y="5102086"/>
            <a:ext cx="649360" cy="690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uadroTexto 119">
            <a:extLst>
              <a:ext uri="{FF2B5EF4-FFF2-40B4-BE49-F238E27FC236}">
                <a16:creationId xmlns:a16="http://schemas.microsoft.com/office/drawing/2014/main" id="{A1EEE367-0C28-4664-BD18-2EA7D8411CB2}"/>
              </a:ext>
            </a:extLst>
          </p:cNvPr>
          <p:cNvSpPr txBox="1"/>
          <p:nvPr/>
        </p:nvSpPr>
        <p:spPr>
          <a:xfrm rot="2816288">
            <a:off x="8607551" y="5235728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24" name="Rectángulo: esquinas redondeadas 123">
            <a:extLst>
              <a:ext uri="{FF2B5EF4-FFF2-40B4-BE49-F238E27FC236}">
                <a16:creationId xmlns:a16="http://schemas.microsoft.com/office/drawing/2014/main" id="{52AD7ED6-3789-4371-A218-D1561052FCCB}"/>
              </a:ext>
            </a:extLst>
          </p:cNvPr>
          <p:cNvSpPr/>
          <p:nvPr/>
        </p:nvSpPr>
        <p:spPr>
          <a:xfrm>
            <a:off x="5840989" y="2301197"/>
            <a:ext cx="1669774" cy="6361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5" name="CuadroTexto 124">
            <a:extLst>
              <a:ext uri="{FF2B5EF4-FFF2-40B4-BE49-F238E27FC236}">
                <a16:creationId xmlns:a16="http://schemas.microsoft.com/office/drawing/2014/main" id="{F26BC430-CFE0-457F-8EFE-77CA7C5876DD}"/>
              </a:ext>
            </a:extLst>
          </p:cNvPr>
          <p:cNvSpPr txBox="1"/>
          <p:nvPr/>
        </p:nvSpPr>
        <p:spPr>
          <a:xfrm>
            <a:off x="6048206" y="2434189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Cámara</a:t>
            </a:r>
          </a:p>
        </p:txBody>
      </p:sp>
      <p:cxnSp>
        <p:nvCxnSpPr>
          <p:cNvPr id="127" name="Conector recto de flecha 126">
            <a:extLst>
              <a:ext uri="{FF2B5EF4-FFF2-40B4-BE49-F238E27FC236}">
                <a16:creationId xmlns:a16="http://schemas.microsoft.com/office/drawing/2014/main" id="{EC9D2000-9073-4C17-896D-3ACC4267DECE}"/>
              </a:ext>
            </a:extLst>
          </p:cNvPr>
          <p:cNvCxnSpPr>
            <a:cxnSpLocks/>
          </p:cNvCxnSpPr>
          <p:nvPr/>
        </p:nvCxnSpPr>
        <p:spPr>
          <a:xfrm flipH="1">
            <a:off x="5358723" y="2960951"/>
            <a:ext cx="1038268" cy="907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cto de flecha 128">
            <a:extLst>
              <a:ext uri="{FF2B5EF4-FFF2-40B4-BE49-F238E27FC236}">
                <a16:creationId xmlns:a16="http://schemas.microsoft.com/office/drawing/2014/main" id="{FE96710F-C46C-4500-8D49-6621E1C4538A}"/>
              </a:ext>
            </a:extLst>
          </p:cNvPr>
          <p:cNvCxnSpPr>
            <a:cxnSpLocks/>
          </p:cNvCxnSpPr>
          <p:nvPr/>
        </p:nvCxnSpPr>
        <p:spPr>
          <a:xfrm flipV="1">
            <a:off x="5752563" y="2947648"/>
            <a:ext cx="1112702" cy="948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CuadroTexto 129">
            <a:extLst>
              <a:ext uri="{FF2B5EF4-FFF2-40B4-BE49-F238E27FC236}">
                <a16:creationId xmlns:a16="http://schemas.microsoft.com/office/drawing/2014/main" id="{B04E5A95-A3CB-43BA-9AB8-C62036450995}"/>
              </a:ext>
            </a:extLst>
          </p:cNvPr>
          <p:cNvSpPr txBox="1"/>
          <p:nvPr/>
        </p:nvSpPr>
        <p:spPr>
          <a:xfrm rot="19213651">
            <a:off x="6240816" y="3258285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  <p:sp>
        <p:nvSpPr>
          <p:cNvPr id="131" name="CuadroTexto 130">
            <a:extLst>
              <a:ext uri="{FF2B5EF4-FFF2-40B4-BE49-F238E27FC236}">
                <a16:creationId xmlns:a16="http://schemas.microsoft.com/office/drawing/2014/main" id="{C0D0DC5D-5825-4C8E-9249-AA17D21E2F83}"/>
              </a:ext>
            </a:extLst>
          </p:cNvPr>
          <p:cNvSpPr txBox="1"/>
          <p:nvPr/>
        </p:nvSpPr>
        <p:spPr>
          <a:xfrm rot="19206867">
            <a:off x="5394160" y="3149235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ADC</a:t>
            </a:r>
          </a:p>
        </p:txBody>
      </p:sp>
      <p:sp>
        <p:nvSpPr>
          <p:cNvPr id="132" name="Rectángulo: esquinas redondeadas 131">
            <a:extLst>
              <a:ext uri="{FF2B5EF4-FFF2-40B4-BE49-F238E27FC236}">
                <a16:creationId xmlns:a16="http://schemas.microsoft.com/office/drawing/2014/main" id="{A1106DF7-5EC7-437C-9CB7-EF3DAEA9B699}"/>
              </a:ext>
            </a:extLst>
          </p:cNvPr>
          <p:cNvSpPr/>
          <p:nvPr/>
        </p:nvSpPr>
        <p:spPr>
          <a:xfrm>
            <a:off x="10287264" y="5796229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3" name="CuadroTexto 132">
            <a:extLst>
              <a:ext uri="{FF2B5EF4-FFF2-40B4-BE49-F238E27FC236}">
                <a16:creationId xmlns:a16="http://schemas.microsoft.com/office/drawing/2014/main" id="{6EB07B54-AADE-487F-AFAF-36EAAB0B7778}"/>
              </a:ext>
            </a:extLst>
          </p:cNvPr>
          <p:cNvSpPr txBox="1"/>
          <p:nvPr/>
        </p:nvSpPr>
        <p:spPr>
          <a:xfrm>
            <a:off x="10494481" y="5882626"/>
            <a:ext cx="12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Motores</a:t>
            </a:r>
          </a:p>
        </p:txBody>
      </p:sp>
      <p:cxnSp>
        <p:nvCxnSpPr>
          <p:cNvPr id="135" name="Conector recto de flecha 134">
            <a:extLst>
              <a:ext uri="{FF2B5EF4-FFF2-40B4-BE49-F238E27FC236}">
                <a16:creationId xmlns:a16="http://schemas.microsoft.com/office/drawing/2014/main" id="{A7AD3C84-9A74-4D73-8DF7-5518182B9DAC}"/>
              </a:ext>
            </a:extLst>
          </p:cNvPr>
          <p:cNvCxnSpPr>
            <a:stCxn id="22" idx="3"/>
            <a:endCxn id="132" idx="1"/>
          </p:cNvCxnSpPr>
          <p:nvPr/>
        </p:nvCxnSpPr>
        <p:spPr>
          <a:xfrm>
            <a:off x="9884304" y="6110146"/>
            <a:ext cx="402960" cy="4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ángulo: esquinas redondeadas 137">
            <a:extLst>
              <a:ext uri="{FF2B5EF4-FFF2-40B4-BE49-F238E27FC236}">
                <a16:creationId xmlns:a16="http://schemas.microsoft.com/office/drawing/2014/main" id="{63B9EE1C-F74F-411B-8B53-360E1088E3E5}"/>
              </a:ext>
            </a:extLst>
          </p:cNvPr>
          <p:cNvSpPr/>
          <p:nvPr/>
        </p:nvSpPr>
        <p:spPr>
          <a:xfrm>
            <a:off x="8203938" y="2331682"/>
            <a:ext cx="1669774" cy="63610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9" name="CuadroTexto 138">
            <a:extLst>
              <a:ext uri="{FF2B5EF4-FFF2-40B4-BE49-F238E27FC236}">
                <a16:creationId xmlns:a16="http://schemas.microsoft.com/office/drawing/2014/main" id="{1BF6E576-25D3-4AEC-8297-D8F247BD71DC}"/>
              </a:ext>
            </a:extLst>
          </p:cNvPr>
          <p:cNvSpPr txBox="1"/>
          <p:nvPr/>
        </p:nvSpPr>
        <p:spPr>
          <a:xfrm>
            <a:off x="8320306" y="2324613"/>
            <a:ext cx="1458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Encoders</a:t>
            </a:r>
            <a:r>
              <a:rPr lang="es-ES" dirty="0">
                <a:solidFill>
                  <a:schemeClr val="bg1"/>
                </a:solidFill>
              </a:rPr>
              <a:t> de motores</a:t>
            </a:r>
          </a:p>
        </p:txBody>
      </p:sp>
      <p:cxnSp>
        <p:nvCxnSpPr>
          <p:cNvPr id="141" name="Conector recto de flecha 140">
            <a:extLst>
              <a:ext uri="{FF2B5EF4-FFF2-40B4-BE49-F238E27FC236}">
                <a16:creationId xmlns:a16="http://schemas.microsoft.com/office/drawing/2014/main" id="{FF4627D3-B051-492B-A6D9-D5BC803369A3}"/>
              </a:ext>
            </a:extLst>
          </p:cNvPr>
          <p:cNvCxnSpPr>
            <a:cxnSpLocks/>
          </p:cNvCxnSpPr>
          <p:nvPr/>
        </p:nvCxnSpPr>
        <p:spPr>
          <a:xfrm flipH="1">
            <a:off x="6848575" y="2960951"/>
            <a:ext cx="1430427" cy="10358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CuadroTexto 145">
            <a:extLst>
              <a:ext uri="{FF2B5EF4-FFF2-40B4-BE49-F238E27FC236}">
                <a16:creationId xmlns:a16="http://schemas.microsoft.com/office/drawing/2014/main" id="{A9E4C422-7498-4129-B5DF-9CC799EB611C}"/>
              </a:ext>
            </a:extLst>
          </p:cNvPr>
          <p:cNvSpPr txBox="1"/>
          <p:nvPr/>
        </p:nvSpPr>
        <p:spPr>
          <a:xfrm rot="19445265">
            <a:off x="7121155" y="3199192"/>
            <a:ext cx="634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DIG</a:t>
            </a:r>
          </a:p>
        </p:txBody>
      </p:sp>
    </p:spTree>
    <p:extLst>
      <p:ext uri="{BB962C8B-B14F-4D97-AF65-F5344CB8AC3E}">
        <p14:creationId xmlns:p14="http://schemas.microsoft.com/office/powerpoint/2010/main" val="3298066421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0</TotalTime>
  <Words>640</Words>
  <Application>Microsoft Office PowerPoint</Application>
  <PresentationFormat>Panorámica</PresentationFormat>
  <Paragraphs>154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Robotaur Academy Italic</vt:lpstr>
      <vt:lpstr>Trebuchet MS</vt:lpstr>
      <vt:lpstr>Berlín</vt:lpstr>
      <vt:lpstr>Cyclops-Project Hardware y programación básicos para un robot de carreras</vt:lpstr>
      <vt:lpstr>Cyclops-Project</vt:lpstr>
      <vt:lpstr>Cyclops: Características</vt:lpstr>
      <vt:lpstr>Cyclops: Composición del kit</vt:lpstr>
      <vt:lpstr>Cyclops: kit básico velocista</vt:lpstr>
      <vt:lpstr>Cyclops: Sensores de distancia</vt:lpstr>
      <vt:lpstr>Cyclops: Bluetooth</vt:lpstr>
      <vt:lpstr>Cyclops: Cámara</vt:lpstr>
      <vt:lpstr>Cyclops: diagrama de bloques</vt:lpstr>
      <vt:lpstr>Cyclops: Firmware básico</vt:lpstr>
      <vt:lpstr>Cyclops: PID</vt:lpstr>
      <vt:lpstr>Cyclops: calibración del PID</vt:lpstr>
      <vt:lpstr>Cyclops: líneas futuras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Rubén Espino San José</cp:lastModifiedBy>
  <cp:revision>136</cp:revision>
  <dcterms:created xsi:type="dcterms:W3CDTF">2016-11-04T09:25:46Z</dcterms:created>
  <dcterms:modified xsi:type="dcterms:W3CDTF">2022-04-18T23:36:58Z</dcterms:modified>
</cp:coreProperties>
</file>

<file path=docProps/thumbnail.jpeg>
</file>